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11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2" r:id="rId12"/>
    <p:sldId id="273" r:id="rId13"/>
    <p:sldId id="274" r:id="rId14"/>
    <p:sldId id="275" r:id="rId15"/>
    <p:sldId id="270" r:id="rId16"/>
    <p:sldId id="271" r:id="rId17"/>
    <p:sldId id="281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01" r:id="rId30"/>
    <p:sldId id="310" r:id="rId31"/>
    <p:sldId id="305" r:id="rId32"/>
    <p:sldId id="306" r:id="rId33"/>
    <p:sldId id="302" r:id="rId34"/>
    <p:sldId id="303" r:id="rId35"/>
    <p:sldId id="307" r:id="rId36"/>
    <p:sldId id="288" r:id="rId37"/>
    <p:sldId id="304" r:id="rId38"/>
    <p:sldId id="308" r:id="rId39"/>
    <p:sldId id="309" r:id="rId40"/>
    <p:sldId id="290" r:id="rId41"/>
    <p:sldId id="291" r:id="rId42"/>
    <p:sldId id="269" r:id="rId43"/>
    <p:sldId id="292" r:id="rId44"/>
    <p:sldId id="300" r:id="rId45"/>
    <p:sldId id="294" r:id="rId46"/>
    <p:sldId id="295" r:id="rId47"/>
    <p:sldId id="296" r:id="rId48"/>
    <p:sldId id="297" r:id="rId49"/>
    <p:sldId id="312" r:id="rId50"/>
  </p:sldIdLst>
  <p:sldSz cx="9144000" cy="6858000" type="screen4x3"/>
  <p:notesSz cx="6858000" cy="9144000"/>
  <p:embeddedFontLst>
    <p:embeddedFont>
      <p:font typeface="Oswald" panose="020B0604020202020204" charset="0"/>
      <p:regular r:id="rId52"/>
      <p:bold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Source Code Pro" panose="020B0604020202020204" charset="0"/>
      <p:regular r:id="rId58"/>
      <p:bold r:id="rId5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79353" autoAdjust="0"/>
  </p:normalViewPr>
  <p:slideViewPr>
    <p:cSldViewPr snapToGrid="0">
      <p:cViewPr varScale="1">
        <p:scale>
          <a:sx n="71" d="100"/>
          <a:sy n="71" d="100"/>
        </p:scale>
        <p:origin x="810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9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Douglas Crockford doesn’t like this syntax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 100% feature driven. data, &amp; layout should maybe go in the shared folder. But this pattern works for us.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Angular2 will get rid of this favoring the EMCA 6 javascript 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You’ll see comments that actually help with the build process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68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61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$digest</a:t>
            </a:r>
            <a:r>
              <a:rPr lang="en-US" baseline="0" dirty="0"/>
              <a:t> – User interacts with events, </a:t>
            </a:r>
            <a:r>
              <a:rPr lang="en-US" baseline="0" dirty="0" err="1"/>
              <a:t>HttpRequests</a:t>
            </a:r>
            <a:r>
              <a:rPr lang="en-US" baseline="0" dirty="0"/>
              <a:t>, Timeouts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$</a:t>
            </a:r>
            <a:r>
              <a:rPr lang="en-US" baseline="0" dirty="0" err="1"/>
              <a:t>scope.apply</a:t>
            </a:r>
            <a:r>
              <a:rPr lang="en-US" baseline="0" dirty="0"/>
              <a:t>() triggers $digest internally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3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$digest</a:t>
            </a:r>
            <a:r>
              <a:rPr lang="en-US" baseline="0" dirty="0"/>
              <a:t> – User interacts with events, </a:t>
            </a:r>
            <a:r>
              <a:rPr lang="en-US" baseline="0" dirty="0" err="1"/>
              <a:t>HttpRequets</a:t>
            </a:r>
            <a:r>
              <a:rPr lang="en-US" baseline="0" dirty="0"/>
              <a:t>, Timeouts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$</a:t>
            </a:r>
            <a:r>
              <a:rPr lang="en-US" baseline="0" dirty="0" err="1"/>
              <a:t>scope.apply</a:t>
            </a:r>
            <a:r>
              <a:rPr lang="en-US" baseline="0" dirty="0"/>
              <a:t>() triggers $digest internally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94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366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14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325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389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54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03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698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 have added some script that will help simulate network delay.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835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1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>
            <a:off x="4226100" y="3911299"/>
            <a:ext cx="691799" cy="518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25" y="0"/>
            <a:ext cx="9144000" cy="4165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11175" y="859066"/>
            <a:ext cx="8282399" cy="281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11175" y="4531000"/>
            <a:ext cx="8282399" cy="1680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5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2089800"/>
            <a:ext cx="9144000" cy="2678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30800" y="2519600"/>
            <a:ext cx="8282399" cy="202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429200" y="1700769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96666"/>
            <a:ext cx="8520599" cy="9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958433"/>
            <a:ext cx="8520599" cy="413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429200" y="1700769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96666"/>
            <a:ext cx="8520599" cy="9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958433"/>
            <a:ext cx="3999899" cy="413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958433"/>
            <a:ext cx="3999899" cy="413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418675" y="1943716"/>
            <a:ext cx="6140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842400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2157605"/>
            <a:ext cx="2807999" cy="3934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705200"/>
            <a:ext cx="5678099" cy="54476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233"/>
            <a:ext cx="457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5994000"/>
            <a:ext cx="5771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1438333"/>
            <a:ext cx="4045199" cy="2385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3895201"/>
            <a:ext cx="4045199" cy="179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13275" y="3984366"/>
            <a:ext cx="910499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12000"/>
            </a:lvl1pPr>
            <a:lvl2pPr>
              <a:spcBef>
                <a:spcPts val="0"/>
              </a:spcBef>
              <a:buSzPct val="100000"/>
              <a:defRPr sz="12000"/>
            </a:lvl2pPr>
            <a:lvl3pPr>
              <a:spcBef>
                <a:spcPts val="0"/>
              </a:spcBef>
              <a:buSzPct val="100000"/>
              <a:defRPr sz="12000"/>
            </a:lvl3pPr>
            <a:lvl4pPr>
              <a:spcBef>
                <a:spcPts val="0"/>
              </a:spcBef>
              <a:buSzPct val="100000"/>
              <a:defRPr sz="12000"/>
            </a:lvl4pPr>
            <a:lvl5pPr>
              <a:spcBef>
                <a:spcPts val="0"/>
              </a:spcBef>
              <a:buSzPct val="100000"/>
              <a:defRPr sz="12000"/>
            </a:lvl5pPr>
            <a:lvl6pPr>
              <a:spcBef>
                <a:spcPts val="0"/>
              </a:spcBef>
              <a:buSzPct val="100000"/>
              <a:defRPr sz="12000"/>
            </a:lvl6pPr>
            <a:lvl7pPr>
              <a:spcBef>
                <a:spcPts val="0"/>
              </a:spcBef>
              <a:buSzPct val="100000"/>
              <a:defRPr sz="12000"/>
            </a:lvl7pPr>
            <a:lvl8pPr>
              <a:spcBef>
                <a:spcPts val="0"/>
              </a:spcBef>
              <a:buSzPct val="100000"/>
              <a:defRPr sz="12000"/>
            </a:lvl8pPr>
            <a:lvl9pPr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96666"/>
            <a:ext cx="8520599" cy="9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958433"/>
            <a:ext cx="8520599" cy="413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aaEzHI9xyY?t=201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34" Type="http://schemas.openxmlformats.org/officeDocument/2006/relationships/image" Target="../media/image32.png"/><Relationship Id="rId42" Type="http://schemas.openxmlformats.org/officeDocument/2006/relationships/image" Target="../media/image40.emf"/><Relationship Id="rId47" Type="http://schemas.openxmlformats.org/officeDocument/2006/relationships/image" Target="../media/image45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38" Type="http://schemas.openxmlformats.org/officeDocument/2006/relationships/image" Target="../media/image36.emf"/><Relationship Id="rId46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gif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emf"/><Relationship Id="rId40" Type="http://schemas.openxmlformats.org/officeDocument/2006/relationships/image" Target="../media/image38.jpe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jpeg"/><Relationship Id="rId36" Type="http://schemas.openxmlformats.org/officeDocument/2006/relationships/image" Target="../media/image34.em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emf"/><Relationship Id="rId27" Type="http://schemas.openxmlformats.org/officeDocument/2006/relationships/image" Target="../media/image25.jpeg"/><Relationship Id="rId30" Type="http://schemas.openxmlformats.org/officeDocument/2006/relationships/image" Target="../media/image28.emf"/><Relationship Id="rId35" Type="http://schemas.openxmlformats.org/officeDocument/2006/relationships/image" Target="../media/image33.png"/><Relationship Id="rId43" Type="http://schemas.openxmlformats.org/officeDocument/2006/relationships/image" Target="../media/image41.emf"/><Relationship Id="rId48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Huddle/PhantomFlow/tree/master/test-results/data/flows/coffeemachine.test.js/Get%20a%20coffee.json" TargetMode="External"/><Relationship Id="rId3" Type="http://schemas.openxmlformats.org/officeDocument/2006/relationships/image" Target="../media/image81.png"/><Relationship Id="rId7" Type="http://schemas.openxmlformats.org/officeDocument/2006/relationships/hyperlink" Target="http://github.com/Huddle/PhantomCS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github.com/n1k0/casperjs" TargetMode="External"/><Relationship Id="rId5" Type="http://schemas.openxmlformats.org/officeDocument/2006/relationships/hyperlink" Target="http://github.com/ariya/phantomjs/" TargetMode="External"/><Relationship Id="rId4" Type="http://schemas.openxmlformats.org/officeDocument/2006/relationships/hyperlink" Target="http://en.wikipedia.org/wiki/Decision_tre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Huddle/PhantomFlow/tree/master/test-results/data/flows/coffeemachine.test.js/Get%20a%20coffee.json" TargetMode="External"/><Relationship Id="rId3" Type="http://schemas.openxmlformats.org/officeDocument/2006/relationships/image" Target="../media/image82.png"/><Relationship Id="rId7" Type="http://schemas.openxmlformats.org/officeDocument/2006/relationships/hyperlink" Target="http://github.com/Huddle/PhantomCS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github.com/n1k0/casperjs" TargetMode="External"/><Relationship Id="rId5" Type="http://schemas.openxmlformats.org/officeDocument/2006/relationships/hyperlink" Target="http://github.com/ariya/phantomjs/" TargetMode="External"/><Relationship Id="rId4" Type="http://schemas.openxmlformats.org/officeDocument/2006/relationships/hyperlink" Target="http://en.wikipedia.org/wiki/Decision_tre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en.wikipedia.org/wiki/Decision_tree" TargetMode="External"/><Relationship Id="rId7" Type="http://schemas.openxmlformats.org/officeDocument/2006/relationships/hyperlink" Target="http://github.com/Huddle/PhantomFlow/tree/master/test-results/data/flows/coffeemachine.test.js/Get%20a%20coffee.js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github.com/Huddle/PhantomCSS" TargetMode="External"/><Relationship Id="rId5" Type="http://schemas.openxmlformats.org/officeDocument/2006/relationships/hyperlink" Target="http://github.com/n1k0/casperjs" TargetMode="External"/><Relationship Id="rId4" Type="http://schemas.openxmlformats.org/officeDocument/2006/relationships/hyperlink" Target="http://github.com/ariya/phantomj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90250" y="1848774"/>
            <a:ext cx="8013899" cy="13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Beyond Basic AngularJS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4294967295"/>
          </p:nvPr>
        </p:nvSpPr>
        <p:spPr>
          <a:xfrm>
            <a:off x="490250" y="3753345"/>
            <a:ext cx="8222100" cy="48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@jonharding</a:t>
            </a:r>
            <a:endParaRPr lang="en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490250" y="3236960"/>
            <a:ext cx="7698899" cy="43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 Project: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https://github.com/webedge/BeyondBasicAngularJS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4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0" y="-28500"/>
            <a:ext cx="9144000" cy="1742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>
            <a:off x="4136874" y="1638300"/>
            <a:ext cx="831000" cy="41879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ctrTitle" idx="4294967295"/>
          </p:nvPr>
        </p:nvSpPr>
        <p:spPr>
          <a:xfrm>
            <a:off x="411175" y="-3"/>
            <a:ext cx="8282399" cy="157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BB CarLot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195" name="Shape 195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881625" y="2161675"/>
            <a:ext cx="7451399" cy="16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accent4"/>
                </a:solidFill>
              </a:rPr>
              <a:t>An immediately-invoked function expression (or </a:t>
            </a:r>
            <a:r>
              <a:rPr lang="en" sz="2400" b="1" dirty="0">
                <a:solidFill>
                  <a:schemeClr val="accent4"/>
                </a:solidFill>
              </a:rPr>
              <a:t>IIFE</a:t>
            </a:r>
            <a:r>
              <a:rPr lang="en" sz="2400" dirty="0">
                <a:solidFill>
                  <a:schemeClr val="accent4"/>
                </a:solidFill>
              </a:rPr>
              <a:t>, pronounced "iffy") is a JavaScript design pattern which produces a lexical scope using JavaScript's function scoping.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856200" y="4221600"/>
            <a:ext cx="7536000" cy="19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accent5"/>
                </a:solidFill>
              </a:rPr>
              <a:t>(lexical scope - referenced from within the block)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204" name="Shape 204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108200"/>
            <a:ext cx="4368800" cy="26416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212" name="Shape 212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746550" y="5983375"/>
            <a:ext cx="7650899" cy="6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https://youtu.be/taaEzHI9xyY?t=2018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93" y="1589600"/>
            <a:ext cx="3702875" cy="42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737" y="3735474"/>
            <a:ext cx="3467100" cy="212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737" y="1412837"/>
            <a:ext cx="3594100" cy="2247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42" y="1421744"/>
            <a:ext cx="2619714" cy="536546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75" y="1324416"/>
            <a:ext cx="5847717" cy="5533583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Organization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Separation of Concerns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49779" y="1779609"/>
            <a:ext cx="7493700" cy="219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Factories - Used to retrieve API calls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Services – Used to common functions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Controllers - Business Logic</a:t>
            </a:r>
          </a:p>
          <a:p>
            <a:pPr marL="457200" lvl="0" indent="-38100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Directives - DOM Manipulation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79" y="4962605"/>
            <a:ext cx="5791200" cy="32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5091"/>
            <a:ext cx="9144000" cy="16055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527"/>
            <a:ext cx="9144000" cy="1856301"/>
          </a:xfrm>
          <a:prstGeom prst="rect">
            <a:avLst/>
          </a:prstGeom>
        </p:spPr>
      </p:pic>
      <p:sp>
        <p:nvSpPr>
          <p:cNvPr id="229" name="Shape 229"/>
          <p:cNvSpPr/>
          <p:nvPr/>
        </p:nvSpPr>
        <p:spPr>
          <a:xfrm>
            <a:off x="0" y="347700"/>
            <a:ext cx="9144000" cy="16188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title" idx="4294967295"/>
          </p:nvPr>
        </p:nvSpPr>
        <p:spPr>
          <a:xfrm>
            <a:off x="430800" y="33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Module Separation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925167" y="965708"/>
            <a:ext cx="7451399" cy="4063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Avoid var app = angular.module(‘beyond-basic’, [])</a:t>
            </a:r>
          </a:p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1008600" y="3776950"/>
            <a:ext cx="7451399" cy="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vs</a:t>
            </a:r>
          </a:p>
        </p:txBody>
      </p:sp>
      <p:sp>
        <p:nvSpPr>
          <p:cNvPr id="235" name="Shape 235"/>
          <p:cNvSpPr/>
          <p:nvPr/>
        </p:nvSpPr>
        <p:spPr>
          <a:xfrm rot="-1800184">
            <a:off x="1283325" y="1853606"/>
            <a:ext cx="1015705" cy="10157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 rot="-1800184">
            <a:off x="1312818" y="1853608"/>
            <a:ext cx="1015705" cy="10157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DO</a:t>
            </a:r>
          </a:p>
        </p:txBody>
      </p:sp>
      <p:sp>
        <p:nvSpPr>
          <p:cNvPr id="237" name="Shape 237"/>
          <p:cNvSpPr/>
          <p:nvPr/>
        </p:nvSpPr>
        <p:spPr>
          <a:xfrm rot="898810">
            <a:off x="6484912" y="3494737"/>
            <a:ext cx="1113025" cy="111302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title" idx="4294967295"/>
          </p:nvPr>
        </p:nvSpPr>
        <p:spPr>
          <a:xfrm rot="899549">
            <a:off x="6480858" y="3499647"/>
            <a:ext cx="1142283" cy="1101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DON’T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IIFE</a:t>
            </a:r>
          </a:p>
        </p:txBody>
      </p:sp>
      <p:sp>
        <p:nvSpPr>
          <p:cNvPr id="244" name="Shape 244"/>
          <p:cNvSpPr/>
          <p:nvPr/>
        </p:nvSpPr>
        <p:spPr>
          <a:xfrm>
            <a:off x="0" y="237700"/>
            <a:ext cx="9144000" cy="16188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Module Separation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881625" y="827049"/>
            <a:ext cx="7451399" cy="1255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Unique names help avoid module name collisions.</a:t>
            </a:r>
          </a:p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2607842"/>
            <a:ext cx="6388100" cy="2692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5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>
                          <a:solidFill>
                            <a:srgbClr val="106A9A"/>
                          </a:solid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570" y="422618"/>
            <a:ext cx="2251008" cy="128250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7504" y="1911927"/>
          <a:ext cx="8956888" cy="181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341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106A9A"/>
                          </a:solid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106A9A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106A9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087" y="79280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85746" y="3852862"/>
          <a:ext cx="8956888" cy="2903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3538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106A9A"/>
                          </a:solid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339" y="3944782"/>
            <a:ext cx="794074" cy="544508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273" y="6155677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464" y="4092019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32" y="4327012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724" y="3929454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91" y="3965280"/>
            <a:ext cx="1285045" cy="465065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423" y="1931731"/>
            <a:ext cx="1468114" cy="117449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804" y="4785402"/>
            <a:ext cx="1349747" cy="449915"/>
          </a:xfrm>
          <a:prstGeom prst="rect">
            <a:avLst/>
          </a:prstGeom>
        </p:spPr>
      </p:pic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624" y="3903081"/>
            <a:ext cx="1514867" cy="380881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5240" y="3085364"/>
            <a:ext cx="1882973" cy="629450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68" y="5089641"/>
            <a:ext cx="1314797" cy="323064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9747" y="4550550"/>
            <a:ext cx="704469" cy="634023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99" y="4881451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882" y="1972756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19" y="1957097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351" y="4623832"/>
            <a:ext cx="1726884" cy="272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214" y="932264"/>
            <a:ext cx="3303214" cy="8039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75" y="2442821"/>
            <a:ext cx="2399407" cy="554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714" y="3129376"/>
            <a:ext cx="3019886" cy="6688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3" y="3060010"/>
            <a:ext cx="1995608" cy="647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313" y="2556970"/>
            <a:ext cx="2660893" cy="5171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959" y="2598240"/>
            <a:ext cx="1460961" cy="807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247" y="4614023"/>
            <a:ext cx="1182931" cy="4341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385" y="450293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064" y="4464202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324" y="5490808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873" y="4282428"/>
            <a:ext cx="1420897" cy="3088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26" y="3925589"/>
            <a:ext cx="1038135" cy="4974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83" y="5832152"/>
            <a:ext cx="1317088" cy="2438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024" y="4961126"/>
            <a:ext cx="1278577" cy="38628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968" y="5496448"/>
            <a:ext cx="861350" cy="6264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734" y="5546819"/>
            <a:ext cx="1176904" cy="4769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968" y="4992965"/>
            <a:ext cx="1274844" cy="3334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929" y="5492803"/>
            <a:ext cx="1130970" cy="461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559" y="5513368"/>
            <a:ext cx="624987" cy="624987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58999" y="6289704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41" y="5339221"/>
            <a:ext cx="1377054" cy="405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644" y="5773294"/>
            <a:ext cx="1863541" cy="14400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711" y="5998075"/>
            <a:ext cx="941923" cy="83964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959" y="5809339"/>
            <a:ext cx="553396" cy="5589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539" y="6270581"/>
            <a:ext cx="1738527" cy="30928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109" y="6061585"/>
            <a:ext cx="1110786" cy="6081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64" y="633604"/>
            <a:ext cx="2500066" cy="106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639" y="5270494"/>
            <a:ext cx="1081778" cy="727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515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8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237700"/>
            <a:ext cx="9144000" cy="16188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Module Separation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1625" y="791029"/>
            <a:ext cx="7451399" cy="986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Think of modules as reusable blocks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2123276"/>
            <a:ext cx="5194300" cy="304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0" y="237700"/>
            <a:ext cx="9144000" cy="16188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Module Separation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881624" y="810524"/>
            <a:ext cx="7451399" cy="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Think of modules as reusable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23" y="1963009"/>
            <a:ext cx="6426200" cy="4572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85770" y="5993744"/>
            <a:ext cx="6902245" cy="772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 rot="5400000">
            <a:off x="4410900" y="11363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74" y="197125"/>
            <a:ext cx="1090049" cy="109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3348450" y="1508950"/>
            <a:ext cx="2447099" cy="13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453000" y="1882301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beyond-basic-data</a:t>
            </a:r>
          </a:p>
        </p:txBody>
      </p:sp>
      <p:sp>
        <p:nvSpPr>
          <p:cNvPr id="272" name="Shape 272"/>
          <p:cNvSpPr/>
          <p:nvPr/>
        </p:nvSpPr>
        <p:spPr>
          <a:xfrm>
            <a:off x="3453000" y="2175001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beyond-basic-dashboard</a:t>
            </a:r>
          </a:p>
        </p:txBody>
      </p:sp>
      <p:sp>
        <p:nvSpPr>
          <p:cNvPr id="273" name="Shape 273"/>
          <p:cNvSpPr/>
          <p:nvPr/>
        </p:nvSpPr>
        <p:spPr>
          <a:xfrm>
            <a:off x="3453000" y="2467702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beyond-basic-inventory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469950" y="1481799"/>
            <a:ext cx="2204100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 (ng-app)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Routing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30800" y="2331150"/>
            <a:ext cx="8358600" cy="22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Angular 1 - Use UI Router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Resolves are your friend (but don’t abuse them)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Make use of $stateChangeSuccess, $stateChangeError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2644775" y="1956525"/>
            <a:ext cx="534000" cy="5340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5015500" y="1956523"/>
            <a:ext cx="2237999" cy="33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UI-Router</a:t>
            </a:r>
          </a:p>
        </p:txBody>
      </p:sp>
      <p:sp>
        <p:nvSpPr>
          <p:cNvPr id="296" name="Shape 296"/>
          <p:cNvSpPr/>
          <p:nvPr/>
        </p:nvSpPr>
        <p:spPr>
          <a:xfrm rot="5400000">
            <a:off x="4410900" y="160250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 rot="5400000">
            <a:off x="4410900" y="2636425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 rot="-5400000" flipH="1">
            <a:off x="3465699" y="3544825"/>
            <a:ext cx="701100" cy="4661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23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625350" y="33864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 rot="5400000">
            <a:off x="4410900" y="3043237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 rot="10800000">
            <a:off x="4176249" y="33864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23225" y="4340048"/>
            <a:ext cx="2447099" cy="40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303" name="Shape 303"/>
          <p:cNvSpPr/>
          <p:nvPr/>
        </p:nvSpPr>
        <p:spPr>
          <a:xfrm rot="5400000">
            <a:off x="4410900" y="11363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74" y="197125"/>
            <a:ext cx="1090049" cy="109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1701025" y="1508950"/>
            <a:ext cx="2447099" cy="13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805575" y="1882301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beyond-basic-data</a:t>
            </a:r>
          </a:p>
        </p:txBody>
      </p:sp>
      <p:sp>
        <p:nvSpPr>
          <p:cNvPr id="307" name="Shape 307"/>
          <p:cNvSpPr/>
          <p:nvPr/>
        </p:nvSpPr>
        <p:spPr>
          <a:xfrm>
            <a:off x="1805575" y="2175001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beyond-basic-dashboard</a:t>
            </a:r>
          </a:p>
        </p:txBody>
      </p:sp>
      <p:sp>
        <p:nvSpPr>
          <p:cNvPr id="308" name="Shape 308"/>
          <p:cNvSpPr/>
          <p:nvPr/>
        </p:nvSpPr>
        <p:spPr>
          <a:xfrm>
            <a:off x="1805575" y="2467702"/>
            <a:ext cx="2237999" cy="2453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beyond-basic-inventory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822525" y="1481799"/>
            <a:ext cx="2204100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 (ng-app)</a:t>
            </a:r>
          </a:p>
        </p:txBody>
      </p:sp>
      <p:sp>
        <p:nvSpPr>
          <p:cNvPr id="310" name="Shape 310"/>
          <p:cNvSpPr/>
          <p:nvPr/>
        </p:nvSpPr>
        <p:spPr>
          <a:xfrm>
            <a:off x="4292200" y="1920300"/>
            <a:ext cx="534000" cy="5340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669500" y="4340048"/>
            <a:ext cx="2447099" cy="40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Inventory</a:t>
            </a:r>
          </a:p>
        </p:txBody>
      </p:sp>
      <p:sp>
        <p:nvSpPr>
          <p:cNvPr id="312" name="Shape 312"/>
          <p:cNvSpPr/>
          <p:nvPr/>
        </p:nvSpPr>
        <p:spPr>
          <a:xfrm rot="5400000">
            <a:off x="4954299" y="3547524"/>
            <a:ext cx="701100" cy="460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23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Controllers as vm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30800" y="1473282"/>
            <a:ext cx="8358600" cy="22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Use the controllerAs syntax over using $scope</a:t>
            </a:r>
          </a:p>
          <a:p>
            <a:pPr marL="76200" lvl="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It allows the binding to be “dotted” vm.name</a:t>
            </a:r>
          </a:p>
          <a:p>
            <a:pPr marL="76200" lvl="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Assign controllers in routes</a:t>
            </a:r>
          </a:p>
          <a:p>
            <a:pPr marL="76200" lvl="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Can be very helpful in nested situations</a:t>
            </a:r>
          </a:p>
          <a:p>
            <a:pPr marL="533400" lvl="1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parent.name</a:t>
            </a:r>
          </a:p>
          <a:p>
            <a:pPr marL="990600" lvl="2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child.name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Controllers - Bindable Members Up Top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30800" y="1797475"/>
            <a:ext cx="8358600" cy="59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We spend more time reading our code than we do writing 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3" y="2394174"/>
            <a:ext cx="9144000" cy="38294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Directives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430800" y="1944996"/>
            <a:ext cx="8358600" cy="22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Before writing the directives take time to think about how they will interact with each other.</a:t>
            </a:r>
            <a:b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" sz="24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762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Make a decision how to handle shared / isolated scope</a:t>
            </a:r>
            <a:b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If you have the need for $parent it’s possible you didn’t need isolated scope</a:t>
            </a:r>
          </a:p>
          <a:p>
            <a:pPr marL="762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endParaRPr lang="en" sz="24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762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</a:pPr>
            <a:r>
              <a:rPr lang="en" sz="24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ControllerAs syntax on Directives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74" y="197125"/>
            <a:ext cx="1090049" cy="109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1655800" y="1363150"/>
            <a:ext cx="2447099" cy="152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760350" y="1715197"/>
            <a:ext cx="2237999" cy="3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beyond-basic-data</a:t>
            </a:r>
          </a:p>
        </p:txBody>
      </p:sp>
      <p:sp>
        <p:nvSpPr>
          <p:cNvPr id="342" name="Shape 342"/>
          <p:cNvSpPr/>
          <p:nvPr/>
        </p:nvSpPr>
        <p:spPr>
          <a:xfrm>
            <a:off x="1760350" y="2084097"/>
            <a:ext cx="2237999" cy="3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beyond-basic-dashboard</a:t>
            </a:r>
          </a:p>
        </p:txBody>
      </p:sp>
      <p:sp>
        <p:nvSpPr>
          <p:cNvPr id="343" name="Shape 343"/>
          <p:cNvSpPr/>
          <p:nvPr/>
        </p:nvSpPr>
        <p:spPr>
          <a:xfrm>
            <a:off x="1760350" y="2453000"/>
            <a:ext cx="2237999" cy="33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beyond-basic-inventory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777300" y="1337887"/>
            <a:ext cx="2204100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beyond-basic</a:t>
            </a:r>
          </a:p>
        </p:txBody>
      </p:sp>
      <p:sp>
        <p:nvSpPr>
          <p:cNvPr id="345" name="Shape 345"/>
          <p:cNvSpPr/>
          <p:nvPr/>
        </p:nvSpPr>
        <p:spPr>
          <a:xfrm rot="5400000">
            <a:off x="4410900" y="11363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5400000">
            <a:off x="4410900" y="160250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292200" y="1956525"/>
            <a:ext cx="534000" cy="5340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5015500" y="1956523"/>
            <a:ext cx="2237999" cy="33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UI-Router</a:t>
            </a:r>
          </a:p>
        </p:txBody>
      </p:sp>
      <p:sp>
        <p:nvSpPr>
          <p:cNvPr id="349" name="Shape 349"/>
          <p:cNvSpPr/>
          <p:nvPr/>
        </p:nvSpPr>
        <p:spPr>
          <a:xfrm>
            <a:off x="5207600" y="4742598"/>
            <a:ext cx="2447099" cy="152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5430800" y="5208448"/>
            <a:ext cx="2000699" cy="402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351" name="Shape 351"/>
          <p:cNvSpPr/>
          <p:nvPr/>
        </p:nvSpPr>
        <p:spPr>
          <a:xfrm>
            <a:off x="5430800" y="5716873"/>
            <a:ext cx="2000699" cy="402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Inventory-list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5227525" y="4782748"/>
            <a:ext cx="2427299" cy="2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Inventory</a:t>
            </a:r>
          </a:p>
        </p:txBody>
      </p:sp>
      <p:sp>
        <p:nvSpPr>
          <p:cNvPr id="353" name="Shape 353"/>
          <p:cNvSpPr/>
          <p:nvPr/>
        </p:nvSpPr>
        <p:spPr>
          <a:xfrm rot="5400000">
            <a:off x="6153887" y="4247987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-5400000" flipH="1">
            <a:off x="3437574" y="3544825"/>
            <a:ext cx="701100" cy="4661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23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5400000">
            <a:off x="4410900" y="2636425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4597225" y="33864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5046325" y="33864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5495425" y="3076259"/>
            <a:ext cx="1639115" cy="949211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Factories</a:t>
            </a:r>
          </a:p>
        </p:txBody>
      </p:sp>
      <p:sp>
        <p:nvSpPr>
          <p:cNvPr id="359" name="Shape 359"/>
          <p:cNvSpPr/>
          <p:nvPr/>
        </p:nvSpPr>
        <p:spPr>
          <a:xfrm rot="5400000">
            <a:off x="4410900" y="3043237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 rot="10800000">
            <a:off x="4148124" y="3386450"/>
            <a:ext cx="322200" cy="1949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61" name="Shape 361"/>
          <p:cNvGrpSpPr/>
          <p:nvPr/>
        </p:nvGrpSpPr>
        <p:grpSpPr>
          <a:xfrm>
            <a:off x="474400" y="3521196"/>
            <a:ext cx="3995924" cy="2743001"/>
            <a:chOff x="149450" y="3923746"/>
            <a:chExt cx="3995924" cy="2743001"/>
          </a:xfrm>
        </p:grpSpPr>
        <p:sp>
          <p:nvSpPr>
            <p:cNvPr id="362" name="Shape 362"/>
            <p:cNvSpPr/>
            <p:nvPr/>
          </p:nvSpPr>
          <p:spPr>
            <a:xfrm>
              <a:off x="1698275" y="4742598"/>
              <a:ext cx="2447099" cy="402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Dashboard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1883350" y="5251023"/>
              <a:ext cx="2000699" cy="40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Inventory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1883350" y="5759448"/>
              <a:ext cx="2000699" cy="40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Customers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883350" y="6264148"/>
              <a:ext cx="2000699" cy="40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Prospects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49450" y="3923746"/>
              <a:ext cx="1639115" cy="949211"/>
            </a:xfrm>
            <a:prstGeom prst="cloud">
              <a:avLst/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Factories</a:t>
              </a:r>
            </a:p>
          </p:txBody>
        </p:sp>
        <p:sp>
          <p:nvSpPr>
            <p:cNvPr id="367" name="Shape 367"/>
            <p:cNvSpPr/>
            <p:nvPr/>
          </p:nvSpPr>
          <p:spPr>
            <a:xfrm rot="-5400000">
              <a:off x="963025" y="4915962"/>
              <a:ext cx="454500" cy="7605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5323"/>
              </a:avLst>
            </a:pr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 rot="-5400000">
              <a:off x="963025" y="5458062"/>
              <a:ext cx="454500" cy="7605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5323"/>
              </a:avLst>
            </a:pr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 rot="-5400000">
              <a:off x="963025" y="5960386"/>
              <a:ext cx="454500" cy="7605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5323"/>
              </a:avLst>
            </a:pr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1406540"/>
            <a:ext cx="9144000" cy="4024199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96162" y="2850718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>
                <a:solidFill>
                  <a:srgbClr val="FFFFFF"/>
                </a:solidFill>
              </a:rPr>
              <a:t>One Liners (Or close to it)</a:t>
            </a:r>
          </a:p>
        </p:txBody>
      </p:sp>
    </p:spTree>
    <p:extLst>
      <p:ext uri="{BB962C8B-B14F-4D97-AF65-F5344CB8AC3E}">
        <p14:creationId xmlns:p14="http://schemas.microsoft.com/office/powerpoint/2010/main" val="222136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146"/>
            <a:ext cx="9144000" cy="50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66544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$http calls to one shared $digest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638930" y="4693537"/>
            <a:ext cx="7550200" cy="1419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3000"/>
              </a:spcBef>
              <a:buNone/>
            </a:pPr>
            <a:r>
              <a:rPr lang="en" sz="2400" dirty="0">
                <a:solidFill>
                  <a:schemeClr val="accent4"/>
                </a:solidFill>
                <a:latin typeface="+mj-lt"/>
              </a:rPr>
              <a:t>app.config(function ($httpProvider) {</a:t>
            </a:r>
            <a:br>
              <a:rPr lang="en" sz="2400" dirty="0">
                <a:solidFill>
                  <a:schemeClr val="accent4"/>
                </a:solidFill>
                <a:latin typeface="+mj-lt"/>
              </a:rPr>
            </a:br>
            <a:r>
              <a:rPr lang="en" sz="2400" dirty="0">
                <a:solidFill>
                  <a:schemeClr val="accent4"/>
                </a:solidFill>
                <a:latin typeface="+mj-lt"/>
              </a:rPr>
              <a:t>    $httpProvider.useApplyAsync(true);</a:t>
            </a:r>
            <a:br>
              <a:rPr lang="en" sz="2400" dirty="0">
                <a:solidFill>
                  <a:schemeClr val="accent4"/>
                </a:solidFill>
                <a:latin typeface="+mj-lt"/>
              </a:rPr>
            </a:br>
            <a:r>
              <a:rPr lang="en" sz="2400" dirty="0">
                <a:solidFill>
                  <a:schemeClr val="accent4"/>
                </a:solidFill>
                <a:latin typeface="+mj-lt"/>
              </a:rPr>
              <a:t>});</a:t>
            </a:r>
            <a:endParaRPr sz="2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38930" y="1640842"/>
            <a:ext cx="8077094" cy="241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app.controller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+mj-lt"/>
              </a:rPr>
              <a:t>'Ctrl'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+mj-lt"/>
              </a:rPr>
              <a:t>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($http)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93A1A1"/>
                </a:solidFill>
                <a:latin typeface="+mj-lt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86E75"/>
                </a:solidFill>
                <a:effectLst/>
                <a:latin typeface="+mj-lt"/>
              </a:rPr>
              <a:t>// Make XHR and update model accordingly</a:t>
            </a:r>
            <a:endParaRPr lang="en-US" altLang="en-US" sz="2400" dirty="0">
              <a:solidFill>
                <a:srgbClr val="93A1A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http.get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+mj-lt"/>
              </a:rPr>
              <a:t>'fetch/some/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+mj-lt"/>
              </a:rPr>
              <a:t>json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+mj-lt"/>
              </a:rPr>
              <a:t>/'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).then(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8BD2"/>
                </a:solidFill>
                <a:effectLst/>
                <a:latin typeface="+mj-lt"/>
              </a:rPr>
              <a:t>function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(response)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</a:b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859900"/>
                </a:solidFill>
                <a:effectLst/>
                <a:latin typeface="+mj-lt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.myModel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+mj-lt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response.data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</a:b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}.bind(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+mj-lt"/>
              </a:rPr>
              <a:t>this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+mj-lt"/>
              </a:rPr>
              <a:t>});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237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66544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ng-repeat track by X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824667" y="2064637"/>
            <a:ext cx="8026439" cy="4856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3000"/>
              </a:spcBef>
            </a:pPr>
            <a:r>
              <a:rPr lang="en-US" sz="2400" dirty="0">
                <a:solidFill>
                  <a:schemeClr val="accent4"/>
                </a:solidFill>
                <a:latin typeface="+mj-lt"/>
              </a:rPr>
              <a:t>ng-repeat="cars in </a:t>
            </a:r>
            <a:r>
              <a:rPr lang="en-US" sz="2400" dirty="0" err="1">
                <a:solidFill>
                  <a:schemeClr val="accent4"/>
                </a:solidFill>
                <a:latin typeface="+mj-lt"/>
              </a:rPr>
              <a:t>vm.inventoryTypes</a:t>
            </a:r>
            <a:r>
              <a:rPr lang="en-US" sz="2400" dirty="0">
                <a:solidFill>
                  <a:schemeClr val="accent4"/>
                </a:solidFill>
                <a:latin typeface="+mj-lt"/>
              </a:rPr>
              <a:t> track by $index”</a:t>
            </a:r>
            <a:endParaRPr sz="24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92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66544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One Liner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26003" y="2143215"/>
            <a:ext cx="8436656" cy="1595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3000"/>
              </a:spcBef>
            </a:pPr>
            <a:r>
              <a:rPr lang="en-US" sz="3600" dirty="0">
                <a:solidFill>
                  <a:schemeClr val="accent4"/>
                </a:solidFill>
                <a:latin typeface="+mj-lt"/>
              </a:rPr>
              <a:t>Strong people don't put others down. </a:t>
            </a:r>
            <a:endParaRPr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176" y="3086100"/>
            <a:ext cx="842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They lift them up and slam them on the ground for maximum damage.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3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17452"/>
            <a:ext cx="8282400" cy="905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" dirty="0">
                <a:solidFill>
                  <a:srgbClr val="FFFFFF"/>
                </a:solidFill>
              </a:rPr>
              <a:t>isabling debug info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735312" y="4955930"/>
            <a:ext cx="7550200" cy="1419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" sz="2400" dirty="0">
                <a:solidFill>
                  <a:schemeClr val="accent4"/>
                </a:solidFill>
                <a:latin typeface="+mj-lt"/>
              </a:rPr>
              <a:t>&lt;p class=“ng-binding”&gt;Hello Harding!&lt;/p&gt;</a:t>
            </a:r>
            <a:endParaRPr sz="2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35312" y="3780985"/>
            <a:ext cx="8077094" cy="56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&lt;p&gt;Hello {{name}}!&lt;/p&gt;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5312" y="1839013"/>
            <a:ext cx="8077094" cy="130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app.controller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('Ctrl', [‘$scope’, function ($scope)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{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accent4"/>
                </a:solidFill>
                <a:latin typeface="+mj-lt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$scope.name = ‘Harding’;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}); </a:t>
            </a:r>
          </a:p>
        </p:txBody>
      </p:sp>
    </p:spTree>
    <p:extLst>
      <p:ext uri="{BB962C8B-B14F-4D97-AF65-F5344CB8AC3E}">
        <p14:creationId xmlns:p14="http://schemas.microsoft.com/office/powerpoint/2010/main" val="155196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193599"/>
            <a:ext cx="8282400" cy="905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" dirty="0">
                <a:solidFill>
                  <a:srgbClr val="FFFFFF"/>
                </a:solidFill>
              </a:rPr>
              <a:t>isabling debug info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3955" y="2232559"/>
            <a:ext cx="8478451" cy="130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app.config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([‘$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compileProvider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’, function ($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compileProvider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)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{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accent4"/>
                </a:solidFill>
                <a:latin typeface="+mj-lt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compileProvider.debugInfoEnabled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(false);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+mj-lt"/>
              </a:rPr>
              <a:t>}); </a:t>
            </a:r>
          </a:p>
        </p:txBody>
      </p:sp>
    </p:spTree>
    <p:extLst>
      <p:ext uri="{BB962C8B-B14F-4D97-AF65-F5344CB8AC3E}">
        <p14:creationId xmlns:p14="http://schemas.microsoft.com/office/powerpoint/2010/main" val="969552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66544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One Liner</a:t>
            </a:r>
          </a:p>
        </p:txBody>
      </p:sp>
      <p:sp>
        <p:nvSpPr>
          <p:cNvPr id="5" name="Shape 324"/>
          <p:cNvSpPr txBox="1"/>
          <p:nvPr/>
        </p:nvSpPr>
        <p:spPr>
          <a:xfrm>
            <a:off x="326003" y="2143215"/>
            <a:ext cx="8436656" cy="1595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3000"/>
              </a:spcBef>
            </a:pPr>
            <a:r>
              <a:rPr lang="en-US" sz="3600" dirty="0">
                <a:solidFill>
                  <a:schemeClr val="accent4"/>
                </a:solidFill>
                <a:latin typeface="+mj-lt"/>
              </a:rPr>
              <a:t>I want to die peacefully like my grandpa.</a:t>
            </a:r>
            <a:endParaRPr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176" y="3086100"/>
            <a:ext cx="842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Not like the passengers who went kicking and screaming.</a:t>
            </a:r>
          </a:p>
        </p:txBody>
      </p:sp>
    </p:spTree>
    <p:extLst>
      <p:ext uri="{BB962C8B-B14F-4D97-AF65-F5344CB8AC3E}">
        <p14:creationId xmlns:p14="http://schemas.microsoft.com/office/powerpoint/2010/main" val="33501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" dirty="0">
                <a:solidFill>
                  <a:srgbClr val="FFFFFF"/>
                </a:solidFill>
              </a:rPr>
              <a:t>isabling Logging</a:t>
            </a:r>
          </a:p>
        </p:txBody>
      </p:sp>
      <p:sp>
        <p:nvSpPr>
          <p:cNvPr id="377" name="Shape 377"/>
          <p:cNvSpPr/>
          <p:nvPr/>
        </p:nvSpPr>
        <p:spPr>
          <a:xfrm rot="-1799824">
            <a:off x="6995006" y="651681"/>
            <a:ext cx="1707751" cy="17077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title" idx="4294967295"/>
          </p:nvPr>
        </p:nvSpPr>
        <p:spPr>
          <a:xfrm rot="-1799824">
            <a:off x="6973191" y="609985"/>
            <a:ext cx="1707751" cy="1707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2400" dirty="0"/>
              <a:t>USE IT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LIBERALLY</a:t>
            </a:r>
          </a:p>
        </p:txBody>
      </p:sp>
      <p:sp>
        <p:nvSpPr>
          <p:cNvPr id="380" name="Shape 380"/>
          <p:cNvSpPr/>
          <p:nvPr/>
        </p:nvSpPr>
        <p:spPr>
          <a:xfrm>
            <a:off x="964525" y="5353975"/>
            <a:ext cx="4046100" cy="498599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9" y="3805868"/>
            <a:ext cx="7185989" cy="288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6" y="1457870"/>
            <a:ext cx="6121400" cy="2247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" dirty="0">
                <a:solidFill>
                  <a:srgbClr val="FFFFFF"/>
                </a:solidFill>
              </a:rPr>
              <a:t>isabling Logging</a:t>
            </a:r>
          </a:p>
        </p:txBody>
      </p:sp>
      <p:sp>
        <p:nvSpPr>
          <p:cNvPr id="377" name="Shape 377"/>
          <p:cNvSpPr/>
          <p:nvPr/>
        </p:nvSpPr>
        <p:spPr>
          <a:xfrm rot="-1799824">
            <a:off x="6995006" y="651681"/>
            <a:ext cx="1707751" cy="17077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title" idx="4294967295"/>
          </p:nvPr>
        </p:nvSpPr>
        <p:spPr>
          <a:xfrm rot="-1799824">
            <a:off x="6973191" y="609985"/>
            <a:ext cx="1707751" cy="1707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2400" dirty="0"/>
              <a:t>USE IT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LIBERALLY</a:t>
            </a:r>
          </a:p>
        </p:txBody>
      </p:sp>
      <p:sp>
        <p:nvSpPr>
          <p:cNvPr id="380" name="Shape 380"/>
          <p:cNvSpPr/>
          <p:nvPr/>
        </p:nvSpPr>
        <p:spPr>
          <a:xfrm>
            <a:off x="964525" y="5353975"/>
            <a:ext cx="4046100" cy="498599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892" y="3943388"/>
            <a:ext cx="7185989" cy="288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706" y="1503310"/>
            <a:ext cx="6121400" cy="2247900"/>
          </a:xfrm>
          <a:prstGeom prst="rect">
            <a:avLst/>
          </a:prstGeom>
        </p:spPr>
      </p:pic>
      <p:pic>
        <p:nvPicPr>
          <p:cNvPr id="9" name="Shape 3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99" y="2329383"/>
            <a:ext cx="4076700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hape 392"/>
          <p:cNvSpPr/>
          <p:nvPr/>
        </p:nvSpPr>
        <p:spPr>
          <a:xfrm rot="899894">
            <a:off x="5751563" y="2539379"/>
            <a:ext cx="1971874" cy="197187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Shape 393"/>
          <p:cNvSpPr txBox="1">
            <a:spLocks/>
          </p:cNvSpPr>
          <p:nvPr/>
        </p:nvSpPr>
        <p:spPr>
          <a:xfrm rot="899894">
            <a:off x="5751418" y="2636195"/>
            <a:ext cx="1971874" cy="19718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swald"/>
              <a:buNone/>
              <a:defRPr sz="3000" b="0" i="0" u="none" strike="noStrike" cap="none" baseline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  <a:rtl val="0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dirty="0">
                <a:solidFill>
                  <a:srgbClr val="FFFFFF"/>
                </a:solidFill>
              </a:rPr>
              <a:t>OR GET</a:t>
            </a:r>
          </a:p>
          <a:p>
            <a:pPr algn="ctr"/>
            <a:r>
              <a:rPr lang="en" dirty="0">
                <a:solidFill>
                  <a:srgbClr val="FFFFFF"/>
                </a:solidFill>
              </a:rPr>
              <a:t>BURNT</a:t>
            </a:r>
          </a:p>
        </p:txBody>
      </p:sp>
    </p:spTree>
    <p:extLst>
      <p:ext uri="{BB962C8B-B14F-4D97-AF65-F5344CB8AC3E}">
        <p14:creationId xmlns:p14="http://schemas.microsoft.com/office/powerpoint/2010/main" val="595122885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80259" y="266544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One Liner</a:t>
            </a:r>
          </a:p>
        </p:txBody>
      </p:sp>
      <p:sp>
        <p:nvSpPr>
          <p:cNvPr id="5" name="Shape 324"/>
          <p:cNvSpPr txBox="1"/>
          <p:nvPr/>
        </p:nvSpPr>
        <p:spPr>
          <a:xfrm>
            <a:off x="326003" y="2143215"/>
            <a:ext cx="8436656" cy="1595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3000"/>
              </a:spcBef>
            </a:pPr>
            <a:r>
              <a:rPr lang="en-US" sz="3600" dirty="0">
                <a:solidFill>
                  <a:schemeClr val="accent4"/>
                </a:solidFill>
                <a:latin typeface="+mj-lt"/>
              </a:rPr>
              <a:t>Strong people don't put others down. </a:t>
            </a:r>
            <a:endParaRPr sz="3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176" y="3086100"/>
            <a:ext cx="842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They lift them up and slam them on the ground for maximum damage.</a:t>
            </a:r>
          </a:p>
        </p:txBody>
      </p:sp>
    </p:spTree>
    <p:extLst>
      <p:ext uri="{BB962C8B-B14F-4D97-AF65-F5344CB8AC3E}">
        <p14:creationId xmlns:p14="http://schemas.microsoft.com/office/powerpoint/2010/main" val="28641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1406540"/>
            <a:ext cx="9144000" cy="4024199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title" idx="4294967295"/>
          </p:nvPr>
        </p:nvSpPr>
        <p:spPr>
          <a:xfrm>
            <a:off x="496162" y="2850718"/>
            <a:ext cx="8282400" cy="8228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>
                <a:solidFill>
                  <a:srgbClr val="FFFFFF"/>
                </a:solidFill>
              </a:rPr>
              <a:t>Cool Stuff</a:t>
            </a:r>
          </a:p>
        </p:txBody>
      </p:sp>
    </p:spTree>
    <p:extLst>
      <p:ext uri="{BB962C8B-B14F-4D97-AF65-F5344CB8AC3E}">
        <p14:creationId xmlns:p14="http://schemas.microsoft.com/office/powerpoint/2010/main" val="341757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75" y="304024"/>
            <a:ext cx="7651799" cy="573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193675" y="6329775"/>
            <a:ext cx="7606199" cy="26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http://blog.bitovi.com/longevity-or-lack-thereof-in-javascript-frameworks/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Interceptors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0" y="2359455"/>
            <a:ext cx="5616216" cy="10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00" y="3865417"/>
            <a:ext cx="8337025" cy="133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Interceptors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2270250"/>
            <a:ext cx="8636649" cy="3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Angular-Mock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2455837"/>
            <a:ext cx="8671524" cy="19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62" y="5401100"/>
            <a:ext cx="78200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90525" y="1778325"/>
            <a:ext cx="647940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chemeClr val="accent4"/>
                </a:solidFill>
              </a:rPr>
              <a:t>Add $httpBackend pattern to API calls you want to intercept: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376975" y="4809500"/>
            <a:ext cx="647940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accent4"/>
                </a:solidFill>
              </a:rPr>
              <a:t>Allow HTML Files etc to not be mocked: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Build Process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95" y="2107120"/>
            <a:ext cx="2868499" cy="38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title" idx="4294967295"/>
          </p:nvPr>
        </p:nvSpPr>
        <p:spPr>
          <a:xfrm>
            <a:off x="701600" y="3507600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VS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325" y="1975145"/>
            <a:ext cx="2134525" cy="3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4078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955695" y="2107120"/>
            <a:ext cx="2868499" cy="38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Build Process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862" y="2028197"/>
            <a:ext cx="32289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4427875" y="1584622"/>
            <a:ext cx="4545600" cy="53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package.json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812" y="4546650"/>
            <a:ext cx="56673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Testing - PhantomFlow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687" y="2842499"/>
            <a:ext cx="3791775" cy="3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57"/>
          <p:cNvSpPr txBox="1"/>
          <p:nvPr/>
        </p:nvSpPr>
        <p:spPr>
          <a:xfrm>
            <a:off x="484046" y="1467786"/>
            <a:ext cx="8175900" cy="7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UI testing with 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An experimental approach to UI testing, based on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endParaRPr sz="12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NodeJS wrapper for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PhantomJS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CasperJS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PhantomCSS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PhantomFlow enables a fluent way of describing user flows in code whilst generating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8"/>
              </a:rPr>
              <a:t>structured tree data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for visualisation.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Testing - PhantomFlow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125" y="2865296"/>
            <a:ext cx="5035749" cy="3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57"/>
          <p:cNvSpPr txBox="1"/>
          <p:nvPr/>
        </p:nvSpPr>
        <p:spPr>
          <a:xfrm>
            <a:off x="484046" y="1467786"/>
            <a:ext cx="8175900" cy="7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UI testing with 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An experimental approach to UI testing, based on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endParaRPr sz="12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NodeJS wrapper for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PhantomJS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CasperJS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PhantomCSS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PhantomFlow enables a fluent way of describing user flows in code whilst generating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8"/>
              </a:rPr>
              <a:t>structured tree data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for visualisation.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Testing - PhantomFlow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84046" y="1467786"/>
            <a:ext cx="8175900" cy="7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UI testing with 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An experimental approach to UI testing, based on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Decision Trees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endParaRPr sz="12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NodeJS wrapper for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PhantomJS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CasperJS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PhantomCSS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PhantomFlow enables a fluent way of describing user flows in code whilst generating 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structured tree data</a:t>
            </a:r>
            <a:r>
              <a:rPr lang="en" sz="12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for visualisation.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5137" y="2803525"/>
            <a:ext cx="4633718" cy="3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90250" y="1848774"/>
            <a:ext cx="8013899" cy="131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Beyond Basic AngularJS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4294967295"/>
          </p:nvPr>
        </p:nvSpPr>
        <p:spPr>
          <a:xfrm>
            <a:off x="490250" y="3753345"/>
            <a:ext cx="8222100" cy="48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@jonharding</a:t>
            </a:r>
            <a:endParaRPr lang="en"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490250" y="3236960"/>
            <a:ext cx="7698899" cy="43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 Project: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https://github.com/webedge/BeyondBasicAngularJS</a:t>
            </a:r>
          </a:p>
        </p:txBody>
      </p:sp>
    </p:spTree>
    <p:extLst>
      <p:ext uri="{BB962C8B-B14F-4D97-AF65-F5344CB8AC3E}">
        <p14:creationId xmlns:p14="http://schemas.microsoft.com/office/powerpoint/2010/main" val="34325568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65500" y="1438333"/>
            <a:ext cx="4045199" cy="2385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this is not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797950" y="2575050"/>
            <a:ext cx="4045199" cy="170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Hello World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How to create your own custom filter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Difference services and factories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65500" y="1438333"/>
            <a:ext cx="4045199" cy="2385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What this is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797950" y="1520850"/>
            <a:ext cx="4384200" cy="38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Examples of what’s worked for us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John Papa’s Style Guide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Module Separation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Routing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Controller as Syntax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Scope concerning controller / directive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Build Techniques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65500" y="2010558"/>
            <a:ext cx="4045199" cy="2385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I promise this isn’t hip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775" y="1438325"/>
            <a:ext cx="4005624" cy="40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33" name="Shape 133"/>
          <p:cNvGrpSpPr/>
          <p:nvPr/>
        </p:nvGrpSpPr>
        <p:grpSpPr>
          <a:xfrm>
            <a:off x="726287" y="2478182"/>
            <a:ext cx="1945599" cy="545825"/>
            <a:chOff x="532612" y="2354937"/>
            <a:chExt cx="1945599" cy="545825"/>
          </a:xfrm>
        </p:grpSpPr>
        <p:sp>
          <p:nvSpPr>
            <p:cNvPr id="134" name="Shape 134"/>
            <p:cNvSpPr/>
            <p:nvPr/>
          </p:nvSpPr>
          <p:spPr>
            <a:xfrm rot="-5400000">
              <a:off x="1232499" y="1655050"/>
              <a:ext cx="545825" cy="1945599"/>
            </a:xfrm>
            <a:prstGeom prst="flowChartOffpageConnector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642650" y="2412175"/>
              <a:ext cx="1285200" cy="384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View Config</a:t>
              </a: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726287" y="4206407"/>
            <a:ext cx="1945599" cy="545825"/>
            <a:chOff x="532612" y="2354937"/>
            <a:chExt cx="1945599" cy="545825"/>
          </a:xfrm>
        </p:grpSpPr>
        <p:sp>
          <p:nvSpPr>
            <p:cNvPr id="137" name="Shape 137"/>
            <p:cNvSpPr/>
            <p:nvPr/>
          </p:nvSpPr>
          <p:spPr>
            <a:xfrm rot="-5400000">
              <a:off x="1232499" y="1655050"/>
              <a:ext cx="545825" cy="1945599"/>
            </a:xfrm>
            <a:prstGeom prst="flowChartOffpageConnector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642650" y="2412175"/>
              <a:ext cx="1285200" cy="384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Controller</a:t>
              </a:r>
            </a:p>
          </p:txBody>
        </p:sp>
      </p:grp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12" y="1607582"/>
            <a:ext cx="6162675" cy="48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Shape 140"/>
          <p:cNvGrpSpPr/>
          <p:nvPr/>
        </p:nvGrpSpPr>
        <p:grpSpPr>
          <a:xfrm>
            <a:off x="726287" y="5247957"/>
            <a:ext cx="1945599" cy="545825"/>
            <a:chOff x="532612" y="2354937"/>
            <a:chExt cx="1945599" cy="545825"/>
          </a:xfrm>
        </p:grpSpPr>
        <p:sp>
          <p:nvSpPr>
            <p:cNvPr id="141" name="Shape 141"/>
            <p:cNvSpPr/>
            <p:nvPr/>
          </p:nvSpPr>
          <p:spPr>
            <a:xfrm rot="-5400000">
              <a:off x="1232499" y="1655050"/>
              <a:ext cx="545825" cy="1945599"/>
            </a:xfrm>
            <a:prstGeom prst="flowChartOffpageConnector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642650" y="2412175"/>
              <a:ext cx="1285200" cy="384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Directive</a:t>
              </a: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The Problem : Separation of Concerns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2280150" y="1963200"/>
            <a:ext cx="4463400" cy="3539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0" y="237700"/>
            <a:ext cx="9144000" cy="11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 idx="4294967295"/>
          </p:nvPr>
        </p:nvSpPr>
        <p:spPr>
          <a:xfrm>
            <a:off x="430800" y="227625"/>
            <a:ext cx="8282399" cy="90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The Problem : Organization</a:t>
            </a:r>
          </a:p>
        </p:txBody>
      </p:sp>
      <p:sp>
        <p:nvSpPr>
          <p:cNvPr id="151" name="Shape 151"/>
          <p:cNvSpPr/>
          <p:nvPr/>
        </p:nvSpPr>
        <p:spPr>
          <a:xfrm rot="5400000">
            <a:off x="2748603" y="2326374"/>
            <a:ext cx="265199" cy="22949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072475" y="2058425"/>
            <a:ext cx="364470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D9D9D9"/>
                </a:solidFill>
              </a:rPr>
              <a:t>controllers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134100" y="2948725"/>
            <a:ext cx="322200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D9D9D9"/>
                </a:solidFill>
              </a:rPr>
              <a:t>directives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98475" y="3839025"/>
            <a:ext cx="2867099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D9D9D9"/>
                </a:solidFill>
              </a:rPr>
              <a:t>views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306875" y="4594450"/>
            <a:ext cx="3084600" cy="5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D9D9D9"/>
                </a:solidFill>
              </a:rPr>
              <a:t>app.css</a:t>
            </a:r>
          </a:p>
        </p:txBody>
      </p:sp>
      <p:sp>
        <p:nvSpPr>
          <p:cNvPr id="156" name="Shape 156"/>
          <p:cNvSpPr/>
          <p:nvPr/>
        </p:nvSpPr>
        <p:spPr>
          <a:xfrm rot="5400000">
            <a:off x="2748603" y="3166611"/>
            <a:ext cx="265199" cy="22949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5400000">
            <a:off x="2748603" y="4006849"/>
            <a:ext cx="265199" cy="22949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823</Words>
  <Application>Microsoft Office PowerPoint</Application>
  <PresentationFormat>On-screen Show (4:3)</PresentationFormat>
  <Paragraphs>174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Oswald</vt:lpstr>
      <vt:lpstr>Arial</vt:lpstr>
      <vt:lpstr>Roboto</vt:lpstr>
      <vt:lpstr>Source Code Pro</vt:lpstr>
      <vt:lpstr>modern-writer</vt:lpstr>
      <vt:lpstr>Beyond Basic AngularJS</vt:lpstr>
      <vt:lpstr>PowerPoint Presentation</vt:lpstr>
      <vt:lpstr>PowerPoint Presentation</vt:lpstr>
      <vt:lpstr>PowerPoint Presentation</vt:lpstr>
      <vt:lpstr>What this is not</vt:lpstr>
      <vt:lpstr>What this is</vt:lpstr>
      <vt:lpstr>I promise this isn’t hip</vt:lpstr>
      <vt:lpstr>The Problem : Separation of Concerns</vt:lpstr>
      <vt:lpstr>The Problem : Organization</vt:lpstr>
      <vt:lpstr>BB CarLot</vt:lpstr>
      <vt:lpstr>IIFE</vt:lpstr>
      <vt:lpstr>IIFE</vt:lpstr>
      <vt:lpstr>IIFE</vt:lpstr>
      <vt:lpstr>PowerPoint Presentation</vt:lpstr>
      <vt:lpstr>Organization</vt:lpstr>
      <vt:lpstr>Organization</vt:lpstr>
      <vt:lpstr>Separation of Concerns</vt:lpstr>
      <vt:lpstr>Module Separation</vt:lpstr>
      <vt:lpstr>IIFE</vt:lpstr>
      <vt:lpstr>Module Separation</vt:lpstr>
      <vt:lpstr>Module Separation</vt:lpstr>
      <vt:lpstr>PowerPoint Presentation</vt:lpstr>
      <vt:lpstr>Routing</vt:lpstr>
      <vt:lpstr>PowerPoint Presentation</vt:lpstr>
      <vt:lpstr>Controllers as vm</vt:lpstr>
      <vt:lpstr>Controllers - Bindable Members Up Top</vt:lpstr>
      <vt:lpstr>Directives</vt:lpstr>
      <vt:lpstr>PowerPoint Presentation</vt:lpstr>
      <vt:lpstr>One Liners (Or close to it)</vt:lpstr>
      <vt:lpstr>$http calls to one shared $digest</vt:lpstr>
      <vt:lpstr>ng-repeat track by X</vt:lpstr>
      <vt:lpstr>One Liner</vt:lpstr>
      <vt:lpstr>Disabling debug info</vt:lpstr>
      <vt:lpstr>Disabling debug info</vt:lpstr>
      <vt:lpstr>One Liner</vt:lpstr>
      <vt:lpstr>Disabling Logging</vt:lpstr>
      <vt:lpstr>Disabling Logging</vt:lpstr>
      <vt:lpstr>One Liner</vt:lpstr>
      <vt:lpstr>Cool Stuff</vt:lpstr>
      <vt:lpstr>Interceptors</vt:lpstr>
      <vt:lpstr>Interceptors</vt:lpstr>
      <vt:lpstr>Angular-Mock</vt:lpstr>
      <vt:lpstr>Build Process</vt:lpstr>
      <vt:lpstr>PowerPoint Presentation</vt:lpstr>
      <vt:lpstr>Build Process</vt:lpstr>
      <vt:lpstr>Testing - PhantomFlow</vt:lpstr>
      <vt:lpstr>Testing - PhantomFlow</vt:lpstr>
      <vt:lpstr>Testing - PhantomFlow</vt:lpstr>
      <vt:lpstr>Beyond Basic AngularJS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Basic AngularJS</dc:title>
  <cp:lastModifiedBy>Jon Harding</cp:lastModifiedBy>
  <cp:revision>24</cp:revision>
  <dcterms:modified xsi:type="dcterms:W3CDTF">2016-06-23T13:43:27Z</dcterms:modified>
</cp:coreProperties>
</file>